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0" r:id="rId13"/>
    <p:sldId id="267" r:id="rId14"/>
    <p:sldId id="268" r:id="rId15"/>
    <p:sldId id="269" r:id="rId16"/>
    <p:sldId id="271"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90"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C6E2D37-BDE2-41E9-B0B9-DF3353415F1C}" type="datetimeFigureOut">
              <a:rPr lang="en-US"/>
              <a:pPr>
                <a:defRPr/>
              </a:pPr>
              <a:t>9/23/2012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6D49E1B-4BE6-48E1-875D-313F0D4CDFB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CA0E210-1F57-4DA9-B05D-8A72BBCCDB5B}" type="datetimeFigureOut">
              <a:rPr lang="en-US"/>
              <a:pPr>
                <a:defRPr/>
              </a:pPr>
              <a:t>9/23/2012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AEB9F29-46FF-4B1A-9316-CA02610289B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330B353-CA92-4E62-8850-67508BAB82CB}" type="datetimeFigureOut">
              <a:rPr lang="en-US"/>
              <a:pPr>
                <a:defRPr/>
              </a:pPr>
              <a:t>9/23/2012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9792C5F-50EA-4C98-8929-43BC524EA61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137F985-8686-4C4D-8F51-EC3619C75938}" type="datetimeFigureOut">
              <a:rPr lang="en-US"/>
              <a:pPr>
                <a:defRPr/>
              </a:pPr>
              <a:t>9/23/2012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108C49A-F87D-481F-8CE0-453B3972457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AC384DF-4B4F-40A6-88D1-9DC0DCF825CD}" type="datetimeFigureOut">
              <a:rPr lang="en-US"/>
              <a:pPr>
                <a:defRPr/>
              </a:pPr>
              <a:t>9/23/2012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C57C91A-7B49-485C-BA04-2B0EEDFA9E7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C6CDF50-2F99-4996-87EE-949DC772D44D}" type="datetimeFigureOut">
              <a:rPr lang="en-US"/>
              <a:pPr>
                <a:defRPr/>
              </a:pPr>
              <a:t>9/23/2012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4805506-70D1-4FCC-9BD0-C68D60509FA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BC062B4-C2AE-47F9-A141-D3C88B5E6ADE}" type="datetimeFigureOut">
              <a:rPr lang="en-US"/>
              <a:pPr>
                <a:defRPr/>
              </a:pPr>
              <a:t>9/23/2012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B4CFE2B-72D3-45A0-8C5F-25E3C94B838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CA3E9B1-2AFD-42DB-8555-BCE79CAA427C}" type="datetimeFigureOut">
              <a:rPr lang="en-US"/>
              <a:pPr>
                <a:defRPr/>
              </a:pPr>
              <a:t>9/23/2012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1C0A95E-6E19-43E4-BAF2-0BE9FD8D63B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2491706-E981-493D-8AB7-EAF48B0270F4}" type="datetimeFigureOut">
              <a:rPr lang="en-US"/>
              <a:pPr>
                <a:defRPr/>
              </a:pPr>
              <a:t>9/23/2012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16534AA0-8EF9-4B4E-83ED-B7C7C181D9E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740038F-AC88-4461-9D8B-58F5C2444728}" type="datetimeFigureOut">
              <a:rPr lang="en-US"/>
              <a:pPr>
                <a:defRPr/>
              </a:pPr>
              <a:t>9/23/2012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2F47954-AB62-41D9-8309-6D04647F19A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71077F3-8CB2-4BD6-856E-05E165BF123C}" type="datetimeFigureOut">
              <a:rPr lang="en-US"/>
              <a:pPr>
                <a:defRPr/>
              </a:pPr>
              <a:t>9/23/2012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906D0B9-C49D-42BE-9D78-ECE06727A30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A88D2E5B-1C21-4EC6-B3A4-B836307AA431}" type="datetimeFigureOut">
              <a:rPr lang="en-US"/>
              <a:pPr>
                <a:defRPr/>
              </a:pPr>
              <a:t>9/23/2012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DCEC63CE-7484-472A-A4C1-6B034A14037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r>
              <a:rPr lang="en-US" sz="5400" smtClean="0"/>
              <a:t>French Fashion and Perfume</a:t>
            </a:r>
          </a:p>
        </p:txBody>
      </p:sp>
      <p:sp>
        <p:nvSpPr>
          <p:cNvPr id="3" name="Subtitle 2"/>
          <p:cNvSpPr>
            <a:spLocks noGrp="1"/>
          </p:cNvSpPr>
          <p:nvPr>
            <p:ph type="subTitle" idx="1"/>
          </p:nvPr>
        </p:nvSpPr>
        <p:spPr/>
        <p:txBody>
          <a:bodyPr/>
          <a:lstStyle/>
          <a:p>
            <a:r>
              <a:rPr lang="en-US" sz="2400" smtClean="0">
                <a:solidFill>
                  <a:schemeClr val="bg1"/>
                </a:solidFill>
              </a:rPr>
              <a:t>By: Kerri, Olyvia, and Margot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t>Christian Lacroix</a:t>
            </a:r>
          </a:p>
        </p:txBody>
      </p:sp>
      <p:sp>
        <p:nvSpPr>
          <p:cNvPr id="22530" name="Content Placeholder 2"/>
          <p:cNvSpPr>
            <a:spLocks noGrp="1"/>
          </p:cNvSpPr>
          <p:nvPr>
            <p:ph idx="1"/>
          </p:nvPr>
        </p:nvSpPr>
        <p:spPr/>
        <p:txBody>
          <a:bodyPr/>
          <a:lstStyle/>
          <a:p>
            <a:r>
              <a:rPr lang="en-US" sz="2800" smtClean="0">
                <a:solidFill>
                  <a:schemeClr val="bg1"/>
                </a:solidFill>
              </a:rPr>
              <a:t>Critics didn’t believe in the type of clothing he was creating so in retaliation he opened up his own boutiques in Paris</a:t>
            </a:r>
          </a:p>
          <a:p>
            <a:r>
              <a:rPr lang="en-US" sz="2800" smtClean="0">
                <a:solidFill>
                  <a:schemeClr val="bg1"/>
                </a:solidFill>
              </a:rPr>
              <a:t>He is most known for inventing the iconic puffball skirt</a:t>
            </a:r>
          </a:p>
        </p:txBody>
      </p:sp>
      <p:pic>
        <p:nvPicPr>
          <p:cNvPr id="22531" name="Picture 3"/>
          <p:cNvPicPr>
            <a:picLocks noChangeAspect="1"/>
          </p:cNvPicPr>
          <p:nvPr/>
        </p:nvPicPr>
        <p:blipFill>
          <a:blip r:embed="rId2"/>
          <a:srcRect/>
          <a:stretch>
            <a:fillRect/>
          </a:stretch>
        </p:blipFill>
        <p:spPr bwMode="auto">
          <a:xfrm>
            <a:off x="3657600" y="3733800"/>
            <a:ext cx="2409825" cy="2609850"/>
          </a:xfrm>
          <a:prstGeom prst="rect">
            <a:avLst/>
          </a:prstGeom>
          <a:noFill/>
          <a:ln w="9525">
            <a:noFill/>
            <a:miter lim="800000"/>
            <a:headEnd/>
            <a:tailEnd/>
          </a:ln>
        </p:spPr>
      </p:pic>
      <p:pic>
        <p:nvPicPr>
          <p:cNvPr id="22533" name="Picture 5" descr="rare1"/>
          <p:cNvPicPr>
            <a:picLocks noChangeAspect="1" noChangeArrowheads="1"/>
          </p:cNvPicPr>
          <p:nvPr/>
        </p:nvPicPr>
        <p:blipFill>
          <a:blip r:embed="rId3"/>
          <a:srcRect t="9906" b="8678"/>
          <a:stretch>
            <a:fillRect/>
          </a:stretch>
        </p:blipFill>
        <p:spPr bwMode="auto">
          <a:xfrm>
            <a:off x="6705600" y="4038600"/>
            <a:ext cx="1746250" cy="2133600"/>
          </a:xfrm>
          <a:prstGeom prst="rect">
            <a:avLst/>
          </a:prstGeom>
          <a:noFill/>
        </p:spPr>
      </p:pic>
      <p:pic>
        <p:nvPicPr>
          <p:cNvPr id="22536" name="Picture 8" descr="img-thing?"/>
          <p:cNvPicPr>
            <a:picLocks noChangeAspect="1" noChangeArrowheads="1"/>
          </p:cNvPicPr>
          <p:nvPr/>
        </p:nvPicPr>
        <p:blipFill>
          <a:blip r:embed="rId4"/>
          <a:srcRect l="2945" t="9056" r="3723" b="8278"/>
          <a:stretch>
            <a:fillRect/>
          </a:stretch>
        </p:blipFill>
        <p:spPr bwMode="auto">
          <a:xfrm>
            <a:off x="609600" y="3962400"/>
            <a:ext cx="2514600" cy="2227263"/>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mtClean="0"/>
              <a:t>Jean Paul Gaultier</a:t>
            </a:r>
          </a:p>
        </p:txBody>
      </p:sp>
      <p:sp>
        <p:nvSpPr>
          <p:cNvPr id="23554" name="Content Placeholder 2"/>
          <p:cNvSpPr>
            <a:spLocks noGrp="1"/>
          </p:cNvSpPr>
          <p:nvPr>
            <p:ph idx="1"/>
          </p:nvPr>
        </p:nvSpPr>
        <p:spPr/>
        <p:txBody>
          <a:bodyPr/>
          <a:lstStyle/>
          <a:p>
            <a:r>
              <a:rPr lang="en-US" smtClean="0">
                <a:solidFill>
                  <a:schemeClr val="bg1"/>
                </a:solidFill>
              </a:rPr>
              <a:t>Creative director of Hermès from 2003 – 2010</a:t>
            </a:r>
          </a:p>
        </p:txBody>
      </p:sp>
      <p:pic>
        <p:nvPicPr>
          <p:cNvPr id="23555" name="Picture 3"/>
          <p:cNvPicPr>
            <a:picLocks noChangeAspect="1"/>
          </p:cNvPicPr>
          <p:nvPr/>
        </p:nvPicPr>
        <p:blipFill>
          <a:blip r:embed="rId2"/>
          <a:srcRect l="12500"/>
          <a:stretch>
            <a:fillRect/>
          </a:stretch>
        </p:blipFill>
        <p:spPr bwMode="auto">
          <a:xfrm>
            <a:off x="1143000" y="2943225"/>
            <a:ext cx="2895600" cy="2295525"/>
          </a:xfrm>
          <a:prstGeom prst="rect">
            <a:avLst/>
          </a:prstGeom>
          <a:noFill/>
          <a:ln w="9525">
            <a:noFill/>
            <a:miter lim="800000"/>
            <a:headEnd/>
            <a:tailEnd/>
          </a:ln>
        </p:spPr>
      </p:pic>
      <p:pic>
        <p:nvPicPr>
          <p:cNvPr id="23560" name="Picture 8" descr="hermes"/>
          <p:cNvPicPr>
            <a:picLocks noChangeAspect="1" noChangeArrowheads="1"/>
          </p:cNvPicPr>
          <p:nvPr/>
        </p:nvPicPr>
        <p:blipFill>
          <a:blip r:embed="rId3"/>
          <a:srcRect/>
          <a:stretch>
            <a:fillRect/>
          </a:stretch>
        </p:blipFill>
        <p:spPr bwMode="auto">
          <a:xfrm>
            <a:off x="4800600" y="2819400"/>
            <a:ext cx="3733800" cy="248443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t>Famous French Fashion Trends</a:t>
            </a:r>
          </a:p>
        </p:txBody>
      </p:sp>
      <p:sp>
        <p:nvSpPr>
          <p:cNvPr id="24578" name="Content Placeholder 2"/>
          <p:cNvSpPr>
            <a:spLocks noGrp="1"/>
          </p:cNvSpPr>
          <p:nvPr>
            <p:ph idx="1"/>
          </p:nvPr>
        </p:nvSpPr>
        <p:spPr/>
        <p:txBody>
          <a:bodyPr/>
          <a:lstStyle/>
          <a:p>
            <a:r>
              <a:rPr lang="en-US" sz="2800" smtClean="0">
                <a:solidFill>
                  <a:schemeClr val="bg1"/>
                </a:solidFill>
              </a:rPr>
              <a:t>Boots and skinny jeans</a:t>
            </a:r>
          </a:p>
          <a:p>
            <a:r>
              <a:rPr lang="en-US" sz="2800" smtClean="0">
                <a:solidFill>
                  <a:schemeClr val="bg1"/>
                </a:solidFill>
              </a:rPr>
              <a:t>Ballet flats</a:t>
            </a:r>
          </a:p>
          <a:p>
            <a:r>
              <a:rPr lang="en-US" sz="2800" smtClean="0">
                <a:solidFill>
                  <a:schemeClr val="bg1"/>
                </a:solidFill>
              </a:rPr>
              <a:t>Rising waist lines</a:t>
            </a:r>
          </a:p>
          <a:p>
            <a:r>
              <a:rPr lang="en-US" sz="2800" smtClean="0">
                <a:solidFill>
                  <a:schemeClr val="bg1"/>
                </a:solidFill>
              </a:rPr>
              <a:t>Floppy handbags</a:t>
            </a:r>
          </a:p>
          <a:p>
            <a:r>
              <a:rPr lang="en-US" sz="2800" smtClean="0">
                <a:solidFill>
                  <a:schemeClr val="bg1"/>
                </a:solidFill>
              </a:rPr>
              <a:t>Lacy units</a:t>
            </a:r>
          </a:p>
          <a:p>
            <a:r>
              <a:rPr lang="en-US" sz="2800" smtClean="0">
                <a:solidFill>
                  <a:schemeClr val="bg1"/>
                </a:solidFill>
              </a:rPr>
              <a:t>Lot of brown, aqua, and taupe</a:t>
            </a:r>
          </a:p>
          <a:p>
            <a:endParaRPr lang="en-US" smtClean="0"/>
          </a:p>
        </p:txBody>
      </p:sp>
      <p:pic>
        <p:nvPicPr>
          <p:cNvPr id="24579" name="Picture 3"/>
          <p:cNvPicPr>
            <a:picLocks noChangeAspect="1"/>
          </p:cNvPicPr>
          <p:nvPr/>
        </p:nvPicPr>
        <p:blipFill>
          <a:blip r:embed="rId2"/>
          <a:srcRect/>
          <a:stretch>
            <a:fillRect/>
          </a:stretch>
        </p:blipFill>
        <p:spPr bwMode="auto">
          <a:xfrm>
            <a:off x="2362200" y="4748213"/>
            <a:ext cx="1828800" cy="1828800"/>
          </a:xfrm>
          <a:prstGeom prst="rect">
            <a:avLst/>
          </a:prstGeom>
          <a:noFill/>
          <a:ln w="9525">
            <a:noFill/>
            <a:miter lim="800000"/>
            <a:headEnd/>
            <a:tailEnd/>
          </a:ln>
        </p:spPr>
      </p:pic>
      <p:pic>
        <p:nvPicPr>
          <p:cNvPr id="24580" name="Picture 4"/>
          <p:cNvPicPr>
            <a:picLocks noChangeAspect="1"/>
          </p:cNvPicPr>
          <p:nvPr/>
        </p:nvPicPr>
        <p:blipFill>
          <a:blip r:embed="rId3"/>
          <a:srcRect/>
          <a:stretch>
            <a:fillRect/>
          </a:stretch>
        </p:blipFill>
        <p:spPr bwMode="auto">
          <a:xfrm>
            <a:off x="6330950" y="1379538"/>
            <a:ext cx="1968500" cy="2566987"/>
          </a:xfrm>
          <a:prstGeom prst="rect">
            <a:avLst/>
          </a:prstGeom>
          <a:noFill/>
          <a:ln w="9525">
            <a:noFill/>
            <a:miter lim="800000"/>
            <a:headEnd/>
            <a:tailEnd/>
          </a:ln>
        </p:spPr>
      </p:pic>
      <p:pic>
        <p:nvPicPr>
          <p:cNvPr id="24581" name="Picture 5"/>
          <p:cNvPicPr>
            <a:picLocks noChangeAspect="1"/>
          </p:cNvPicPr>
          <p:nvPr/>
        </p:nvPicPr>
        <p:blipFill>
          <a:blip r:embed="rId4"/>
          <a:srcRect/>
          <a:stretch>
            <a:fillRect/>
          </a:stretch>
        </p:blipFill>
        <p:spPr bwMode="auto">
          <a:xfrm>
            <a:off x="5867400" y="4656138"/>
            <a:ext cx="2819400" cy="201295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t>French Perfume</a:t>
            </a:r>
          </a:p>
        </p:txBody>
      </p:sp>
      <p:sp>
        <p:nvSpPr>
          <p:cNvPr id="3" name="Content Placeholder 2"/>
          <p:cNvSpPr>
            <a:spLocks noGrp="1"/>
          </p:cNvSpPr>
          <p:nvPr>
            <p:ph idx="1"/>
          </p:nvPr>
        </p:nvSpPr>
        <p:spPr/>
        <p:txBody>
          <a:bodyPr rtlCol="0">
            <a:normAutofit/>
          </a:bodyPr>
          <a:lstStyle/>
          <a:p>
            <a:pPr marL="0" indent="0" fontAlgn="auto">
              <a:spcAft>
                <a:spcPts val="0"/>
              </a:spcAft>
              <a:buFont typeface="Arial" pitchFamily="34" charset="0"/>
              <a:buNone/>
              <a:defRPr/>
            </a:pPr>
            <a:r>
              <a:rPr lang="en-US" dirty="0" smtClean="0">
                <a:solidFill>
                  <a:schemeClr val="bg1"/>
                </a:solidFill>
              </a:rPr>
              <a:t>Examples:</a:t>
            </a:r>
            <a:r>
              <a:rPr lang="en-US" dirty="0">
                <a:solidFill>
                  <a:schemeClr val="bg1"/>
                </a:solidFill>
              </a:rPr>
              <a:t> </a:t>
            </a:r>
            <a:endParaRPr lang="en-US" dirty="0" smtClean="0">
              <a:solidFill>
                <a:schemeClr val="bg1"/>
              </a:solidFill>
            </a:endParaRPr>
          </a:p>
          <a:p>
            <a:pPr fontAlgn="auto">
              <a:spcAft>
                <a:spcPts val="0"/>
              </a:spcAft>
              <a:buFont typeface="Arial" pitchFamily="34" charset="0"/>
              <a:buChar char="•"/>
              <a:defRPr/>
            </a:pPr>
            <a:r>
              <a:rPr lang="en-US" dirty="0" smtClean="0">
                <a:solidFill>
                  <a:schemeClr val="bg1"/>
                </a:solidFill>
              </a:rPr>
              <a:t>Balenciaga</a:t>
            </a:r>
            <a:endParaRPr lang="en-US" dirty="0">
              <a:solidFill>
                <a:schemeClr val="bg1"/>
              </a:solidFill>
            </a:endParaRPr>
          </a:p>
          <a:p>
            <a:pPr fontAlgn="auto">
              <a:spcAft>
                <a:spcPts val="0"/>
              </a:spcAft>
              <a:buFont typeface="Arial" pitchFamily="34" charset="0"/>
              <a:buChar char="•"/>
              <a:defRPr/>
            </a:pPr>
            <a:r>
              <a:rPr lang="en-US" dirty="0">
                <a:solidFill>
                  <a:schemeClr val="bg1"/>
                </a:solidFill>
              </a:rPr>
              <a:t>Hermès</a:t>
            </a:r>
          </a:p>
          <a:p>
            <a:pPr fontAlgn="auto">
              <a:spcAft>
                <a:spcPts val="0"/>
              </a:spcAft>
              <a:buFont typeface="Arial" pitchFamily="34" charset="0"/>
              <a:buChar char="•"/>
              <a:defRPr/>
            </a:pPr>
            <a:r>
              <a:rPr lang="en-US" dirty="0">
                <a:solidFill>
                  <a:schemeClr val="bg1"/>
                </a:solidFill>
              </a:rPr>
              <a:t>Lacoste</a:t>
            </a:r>
          </a:p>
          <a:p>
            <a:pPr fontAlgn="auto">
              <a:spcAft>
                <a:spcPts val="0"/>
              </a:spcAft>
              <a:buFont typeface="Arial" pitchFamily="34" charset="0"/>
              <a:buChar char="•"/>
              <a:defRPr/>
            </a:pPr>
            <a:r>
              <a:rPr lang="en-US" dirty="0">
                <a:solidFill>
                  <a:schemeClr val="bg1"/>
                </a:solidFill>
              </a:rPr>
              <a:t>Guerlain</a:t>
            </a:r>
          </a:p>
          <a:p>
            <a:pPr fontAlgn="auto">
              <a:spcAft>
                <a:spcPts val="0"/>
              </a:spcAft>
              <a:buFont typeface="Arial" pitchFamily="34" charset="0"/>
              <a:buChar char="•"/>
              <a:defRPr/>
            </a:pPr>
            <a:r>
              <a:rPr lang="en-US" dirty="0">
                <a:solidFill>
                  <a:schemeClr val="bg1"/>
                </a:solidFill>
              </a:rPr>
              <a:t>Givenchy</a:t>
            </a:r>
          </a:p>
          <a:p>
            <a:pPr fontAlgn="auto">
              <a:spcAft>
                <a:spcPts val="0"/>
              </a:spcAft>
              <a:buFont typeface="Arial" pitchFamily="34" charset="0"/>
              <a:buChar char="•"/>
              <a:defRPr/>
            </a:pPr>
            <a:r>
              <a:rPr lang="en-US" dirty="0">
                <a:solidFill>
                  <a:schemeClr val="bg1"/>
                </a:solidFill>
              </a:rPr>
              <a:t>Dior</a:t>
            </a:r>
          </a:p>
          <a:p>
            <a:pPr marL="0" indent="0" fontAlgn="auto">
              <a:spcAft>
                <a:spcPts val="0"/>
              </a:spcAft>
              <a:buFont typeface="Arial" pitchFamily="34" charset="0"/>
              <a:buNone/>
              <a:defRPr/>
            </a:pPr>
            <a:endParaRPr lang="en-US" dirty="0"/>
          </a:p>
        </p:txBody>
      </p:sp>
      <p:pic>
        <p:nvPicPr>
          <p:cNvPr id="25605" name="Picture 5" descr="30160"/>
          <p:cNvPicPr>
            <a:picLocks noChangeAspect="1" noChangeArrowheads="1"/>
          </p:cNvPicPr>
          <p:nvPr/>
        </p:nvPicPr>
        <p:blipFill>
          <a:blip r:embed="rId2"/>
          <a:srcRect/>
          <a:stretch>
            <a:fillRect/>
          </a:stretch>
        </p:blipFill>
        <p:spPr bwMode="auto">
          <a:xfrm>
            <a:off x="3429000" y="2514600"/>
            <a:ext cx="1998663" cy="2438400"/>
          </a:xfrm>
          <a:prstGeom prst="rect">
            <a:avLst/>
          </a:prstGeom>
          <a:noFill/>
        </p:spPr>
      </p:pic>
      <p:pic>
        <p:nvPicPr>
          <p:cNvPr id="25607" name="Picture 7" descr="Balenciaga-Paris"/>
          <p:cNvPicPr>
            <a:picLocks noChangeAspect="1" noChangeArrowheads="1"/>
          </p:cNvPicPr>
          <p:nvPr/>
        </p:nvPicPr>
        <p:blipFill>
          <a:blip r:embed="rId3"/>
          <a:srcRect/>
          <a:stretch>
            <a:fillRect/>
          </a:stretch>
        </p:blipFill>
        <p:spPr bwMode="auto">
          <a:xfrm>
            <a:off x="6019800" y="3962400"/>
            <a:ext cx="2430463" cy="2446338"/>
          </a:xfrm>
          <a:prstGeom prst="rect">
            <a:avLst/>
          </a:prstGeom>
          <a:noFill/>
        </p:spPr>
      </p:pic>
      <p:pic>
        <p:nvPicPr>
          <p:cNvPr id="25609" name="Picture 9" descr="gur08"/>
          <p:cNvPicPr>
            <a:picLocks noChangeAspect="1" noChangeArrowheads="1"/>
          </p:cNvPicPr>
          <p:nvPr/>
        </p:nvPicPr>
        <p:blipFill>
          <a:blip r:embed="rId4"/>
          <a:srcRect/>
          <a:stretch>
            <a:fillRect/>
          </a:stretch>
        </p:blipFill>
        <p:spPr bwMode="auto">
          <a:xfrm>
            <a:off x="6172200" y="1524000"/>
            <a:ext cx="2133600" cy="21336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74638"/>
            <a:ext cx="8229600" cy="1401762"/>
          </a:xfrm>
        </p:spPr>
        <p:txBody>
          <a:bodyPr/>
          <a:lstStyle/>
          <a:p>
            <a:r>
              <a:rPr lang="en-US" smtClean="0"/>
              <a:t>Lancôme Paris</a:t>
            </a:r>
          </a:p>
        </p:txBody>
      </p:sp>
      <p:sp>
        <p:nvSpPr>
          <p:cNvPr id="26626" name="Content Placeholder 2"/>
          <p:cNvSpPr>
            <a:spLocks noGrp="1"/>
          </p:cNvSpPr>
          <p:nvPr>
            <p:ph idx="1"/>
          </p:nvPr>
        </p:nvSpPr>
        <p:spPr>
          <a:xfrm>
            <a:off x="457200" y="1524000"/>
            <a:ext cx="8229600" cy="4602163"/>
          </a:xfrm>
        </p:spPr>
        <p:txBody>
          <a:bodyPr/>
          <a:lstStyle/>
          <a:p>
            <a:r>
              <a:rPr lang="en-US" smtClean="0">
                <a:solidFill>
                  <a:schemeClr val="bg1"/>
                </a:solidFill>
              </a:rPr>
              <a:t>It is a cosmetic house owned by L'Oreal and it was founded in 1935 in France</a:t>
            </a:r>
          </a:p>
          <a:p>
            <a:r>
              <a:rPr lang="en-US" smtClean="0">
                <a:solidFill>
                  <a:schemeClr val="bg1"/>
                </a:solidFill>
              </a:rPr>
              <a:t>It is endorsed by many prominent actresses and supermodels across the globe</a:t>
            </a:r>
          </a:p>
        </p:txBody>
      </p:sp>
      <p:pic>
        <p:nvPicPr>
          <p:cNvPr id="26627" name="Picture 3"/>
          <p:cNvPicPr>
            <a:picLocks noChangeAspect="1"/>
          </p:cNvPicPr>
          <p:nvPr/>
        </p:nvPicPr>
        <p:blipFill>
          <a:blip r:embed="rId2"/>
          <a:srcRect/>
          <a:stretch>
            <a:fillRect/>
          </a:stretch>
        </p:blipFill>
        <p:spPr bwMode="auto">
          <a:xfrm>
            <a:off x="3206750" y="3886200"/>
            <a:ext cx="2667000" cy="26670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smtClean="0"/>
              <a:t>Cacharel</a:t>
            </a:r>
          </a:p>
        </p:txBody>
      </p:sp>
      <p:sp>
        <p:nvSpPr>
          <p:cNvPr id="27650" name="Content Placeholder 2"/>
          <p:cNvSpPr>
            <a:spLocks noGrp="1"/>
          </p:cNvSpPr>
          <p:nvPr>
            <p:ph idx="1"/>
          </p:nvPr>
        </p:nvSpPr>
        <p:spPr/>
        <p:txBody>
          <a:bodyPr/>
          <a:lstStyle/>
          <a:p>
            <a:r>
              <a:rPr lang="en-US" smtClean="0">
                <a:solidFill>
                  <a:schemeClr val="bg1"/>
                </a:solidFill>
              </a:rPr>
              <a:t>Created in 1962, it is known for its refinement and elegant scent</a:t>
            </a:r>
          </a:p>
        </p:txBody>
      </p:sp>
      <p:pic>
        <p:nvPicPr>
          <p:cNvPr id="27651" name="Picture 3"/>
          <p:cNvPicPr>
            <a:picLocks noChangeAspect="1"/>
          </p:cNvPicPr>
          <p:nvPr/>
        </p:nvPicPr>
        <p:blipFill>
          <a:blip r:embed="rId2"/>
          <a:srcRect/>
          <a:stretch>
            <a:fillRect/>
          </a:stretch>
        </p:blipFill>
        <p:spPr bwMode="auto">
          <a:xfrm>
            <a:off x="3143250" y="3276600"/>
            <a:ext cx="2857500" cy="28575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mtClean="0"/>
              <a:t>Fashion Week in France</a:t>
            </a:r>
          </a:p>
        </p:txBody>
      </p:sp>
      <p:sp>
        <p:nvSpPr>
          <p:cNvPr id="3" name="Content Placeholder 2"/>
          <p:cNvSpPr>
            <a:spLocks noGrp="1"/>
          </p:cNvSpPr>
          <p:nvPr>
            <p:ph idx="1"/>
          </p:nvPr>
        </p:nvSpPr>
        <p:spPr>
          <a:xfrm>
            <a:off x="457200" y="1600200"/>
            <a:ext cx="8229600" cy="4876800"/>
          </a:xfrm>
          <a:solidFill>
            <a:schemeClr val="bg1"/>
          </a:solidFill>
        </p:spPr>
        <p:txBody>
          <a:bodyPr/>
          <a:lstStyle/>
          <a:p>
            <a:pPr marL="0" indent="0">
              <a:buFont typeface="Arial" charset="0"/>
              <a:buNone/>
            </a:pPr>
            <a:r>
              <a:rPr lang="en-US" sz="2400" smtClean="0"/>
              <a:t>The French Fashion week is held in the Carrousel de Louvre. The expression Haute Couture is, in France, a legally protected name, guaranteeing certain quality standards. French Fashion is usually sophisticated and often understated. It’s an interesting mix of masculine and feminine, and sometimes unconventional but still elegant and has a seemingly effortless look. </a:t>
            </a:r>
          </a:p>
        </p:txBody>
      </p:sp>
      <p:pic>
        <p:nvPicPr>
          <p:cNvPr id="28675" name="Picture 3"/>
          <p:cNvPicPr>
            <a:picLocks noChangeAspect="1"/>
          </p:cNvPicPr>
          <p:nvPr/>
        </p:nvPicPr>
        <p:blipFill>
          <a:blip r:embed="rId2"/>
          <a:srcRect/>
          <a:stretch>
            <a:fillRect/>
          </a:stretch>
        </p:blipFill>
        <p:spPr bwMode="auto">
          <a:xfrm>
            <a:off x="1441450" y="3943350"/>
            <a:ext cx="2286000" cy="2286000"/>
          </a:xfrm>
          <a:prstGeom prst="rect">
            <a:avLst/>
          </a:prstGeom>
          <a:noFill/>
          <a:ln w="9525">
            <a:noFill/>
            <a:miter lim="800000"/>
            <a:headEnd/>
            <a:tailEnd/>
          </a:ln>
        </p:spPr>
      </p:pic>
      <p:pic>
        <p:nvPicPr>
          <p:cNvPr id="28676" name="Picture 4"/>
          <p:cNvPicPr>
            <a:picLocks noChangeAspect="1"/>
          </p:cNvPicPr>
          <p:nvPr/>
        </p:nvPicPr>
        <p:blipFill>
          <a:blip r:embed="rId3"/>
          <a:srcRect/>
          <a:stretch>
            <a:fillRect/>
          </a:stretch>
        </p:blipFill>
        <p:spPr bwMode="auto">
          <a:xfrm>
            <a:off x="5105400" y="4025900"/>
            <a:ext cx="2927350" cy="2122488"/>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457200" y="609600"/>
            <a:ext cx="8229600" cy="1143000"/>
          </a:xfrm>
        </p:spPr>
        <p:txBody>
          <a:bodyPr/>
          <a:lstStyle/>
          <a:p>
            <a:r>
              <a:rPr lang="en-US" sz="4800" smtClean="0"/>
              <a:t>Famous French Fashion Designers</a:t>
            </a:r>
          </a:p>
        </p:txBody>
      </p:sp>
      <p:sp>
        <p:nvSpPr>
          <p:cNvPr id="14338" name="Content Placeholder 2"/>
          <p:cNvSpPr>
            <a:spLocks noGrp="1"/>
          </p:cNvSpPr>
          <p:nvPr>
            <p:ph idx="1"/>
          </p:nvPr>
        </p:nvSpPr>
        <p:spPr>
          <a:xfrm>
            <a:off x="457200" y="2286000"/>
            <a:ext cx="8229600" cy="1905000"/>
          </a:xfrm>
        </p:spPr>
        <p:txBody>
          <a:bodyPr/>
          <a:lstStyle/>
          <a:p>
            <a:pPr marL="0" indent="0" algn="ctr">
              <a:buFont typeface="Arial" charset="0"/>
              <a:buNone/>
            </a:pPr>
            <a:r>
              <a:rPr lang="en-US" smtClean="0">
                <a:solidFill>
                  <a:schemeClr val="bg1"/>
                </a:solidFill>
              </a:rPr>
              <a:t>These designers had a timeless sense of fashion and were able to express themselves through their clothes.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smtClean="0"/>
              <a:t>Coco Chanel</a:t>
            </a:r>
          </a:p>
        </p:txBody>
      </p:sp>
      <p:sp>
        <p:nvSpPr>
          <p:cNvPr id="15362" name="Content Placeholder 2"/>
          <p:cNvSpPr>
            <a:spLocks noGrp="1"/>
          </p:cNvSpPr>
          <p:nvPr>
            <p:ph idx="1"/>
          </p:nvPr>
        </p:nvSpPr>
        <p:spPr/>
        <p:txBody>
          <a:bodyPr/>
          <a:lstStyle/>
          <a:p>
            <a:r>
              <a:rPr lang="en-US" smtClean="0">
                <a:solidFill>
                  <a:schemeClr val="bg1"/>
                </a:solidFill>
              </a:rPr>
              <a:t>Born August 18, 1883 died January 10, 1971 </a:t>
            </a:r>
          </a:p>
          <a:p>
            <a:r>
              <a:rPr lang="en-US" smtClean="0">
                <a:solidFill>
                  <a:schemeClr val="bg1"/>
                </a:solidFill>
              </a:rPr>
              <a:t>Founded the Chanel brand and will always be remembered for her elegant style</a:t>
            </a:r>
          </a:p>
        </p:txBody>
      </p:sp>
      <p:pic>
        <p:nvPicPr>
          <p:cNvPr id="15363" name="Picture 3"/>
          <p:cNvPicPr>
            <a:picLocks noChangeAspect="1"/>
          </p:cNvPicPr>
          <p:nvPr/>
        </p:nvPicPr>
        <p:blipFill>
          <a:blip r:embed="rId2"/>
          <a:srcRect/>
          <a:stretch>
            <a:fillRect/>
          </a:stretch>
        </p:blipFill>
        <p:spPr bwMode="auto">
          <a:xfrm>
            <a:off x="3429000" y="3429000"/>
            <a:ext cx="2284413" cy="3105150"/>
          </a:xfrm>
          <a:prstGeom prst="rect">
            <a:avLst/>
          </a:prstGeom>
          <a:noFill/>
          <a:ln w="9525">
            <a:noFill/>
            <a:miter lim="800000"/>
            <a:headEnd/>
            <a:tailEnd/>
          </a:ln>
        </p:spPr>
      </p:pic>
      <p:pic>
        <p:nvPicPr>
          <p:cNvPr id="15366" name="Picture 6" descr="chanel-handbags-2012-1"/>
          <p:cNvPicPr>
            <a:picLocks noChangeAspect="1" noChangeArrowheads="1"/>
          </p:cNvPicPr>
          <p:nvPr/>
        </p:nvPicPr>
        <p:blipFill>
          <a:blip r:embed="rId3"/>
          <a:srcRect l="7164" t="4376" r="7222" b="2473"/>
          <a:stretch>
            <a:fillRect/>
          </a:stretch>
        </p:blipFill>
        <p:spPr bwMode="auto">
          <a:xfrm>
            <a:off x="6019800" y="3810000"/>
            <a:ext cx="2590800" cy="2166938"/>
          </a:xfrm>
          <a:prstGeom prst="rect">
            <a:avLst/>
          </a:prstGeom>
          <a:noFill/>
        </p:spPr>
      </p:pic>
      <p:pic>
        <p:nvPicPr>
          <p:cNvPr id="15368" name="Picture 8" descr="chanel-sunglasses-wholesale-designer-sunglasses-6556"/>
          <p:cNvPicPr>
            <a:picLocks noChangeAspect="1" noChangeArrowheads="1"/>
          </p:cNvPicPr>
          <p:nvPr/>
        </p:nvPicPr>
        <p:blipFill>
          <a:blip r:embed="rId4"/>
          <a:srcRect l="5130" t="11983"/>
          <a:stretch>
            <a:fillRect/>
          </a:stretch>
        </p:blipFill>
        <p:spPr bwMode="auto">
          <a:xfrm>
            <a:off x="381000" y="4038600"/>
            <a:ext cx="2743200" cy="169703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US" smtClean="0"/>
              <a:t>Louis Vuitton</a:t>
            </a:r>
          </a:p>
        </p:txBody>
      </p:sp>
      <p:sp>
        <p:nvSpPr>
          <p:cNvPr id="16386" name="Content Placeholder 2"/>
          <p:cNvSpPr>
            <a:spLocks noGrp="1"/>
          </p:cNvSpPr>
          <p:nvPr>
            <p:ph idx="1"/>
          </p:nvPr>
        </p:nvSpPr>
        <p:spPr/>
        <p:txBody>
          <a:bodyPr/>
          <a:lstStyle/>
          <a:p>
            <a:r>
              <a:rPr lang="en-US" smtClean="0">
                <a:solidFill>
                  <a:schemeClr val="bg1"/>
                </a:solidFill>
              </a:rPr>
              <a:t>Born August 4, 1821, died February 27, 1892</a:t>
            </a:r>
          </a:p>
          <a:p>
            <a:r>
              <a:rPr lang="en-US" smtClean="0">
                <a:solidFill>
                  <a:schemeClr val="bg1"/>
                </a:solidFill>
              </a:rPr>
              <a:t>Founded the Louis Vuitton Brand</a:t>
            </a:r>
          </a:p>
        </p:txBody>
      </p:sp>
      <p:pic>
        <p:nvPicPr>
          <p:cNvPr id="16387" name="Picture 3"/>
          <p:cNvPicPr>
            <a:picLocks noChangeAspect="1"/>
          </p:cNvPicPr>
          <p:nvPr/>
        </p:nvPicPr>
        <p:blipFill>
          <a:blip r:embed="rId2"/>
          <a:srcRect/>
          <a:stretch>
            <a:fillRect/>
          </a:stretch>
        </p:blipFill>
        <p:spPr bwMode="auto">
          <a:xfrm>
            <a:off x="1143000" y="3124200"/>
            <a:ext cx="2254250" cy="3052763"/>
          </a:xfrm>
          <a:prstGeom prst="rect">
            <a:avLst/>
          </a:prstGeom>
          <a:noFill/>
          <a:ln w="9525">
            <a:noFill/>
            <a:miter lim="800000"/>
            <a:headEnd/>
            <a:tailEnd/>
          </a:ln>
        </p:spPr>
      </p:pic>
      <p:pic>
        <p:nvPicPr>
          <p:cNvPr id="16391" name="Picture 7" descr="20100621192520"/>
          <p:cNvPicPr>
            <a:picLocks noChangeAspect="1" noChangeArrowheads="1"/>
          </p:cNvPicPr>
          <p:nvPr/>
        </p:nvPicPr>
        <p:blipFill>
          <a:blip r:embed="rId3"/>
          <a:srcRect/>
          <a:stretch>
            <a:fillRect/>
          </a:stretch>
        </p:blipFill>
        <p:spPr bwMode="auto">
          <a:xfrm>
            <a:off x="6705600" y="3048000"/>
            <a:ext cx="1981200" cy="2057400"/>
          </a:xfrm>
          <a:prstGeom prst="rect">
            <a:avLst/>
          </a:prstGeom>
          <a:noFill/>
        </p:spPr>
      </p:pic>
      <p:pic>
        <p:nvPicPr>
          <p:cNvPr id="16393" name="Picture 9" descr="Louis-Vuitton-White-Monogram-Multicolore-Canvas-Pochette-Accessoires-Bag"/>
          <p:cNvPicPr>
            <a:picLocks noChangeAspect="1" noChangeArrowheads="1"/>
          </p:cNvPicPr>
          <p:nvPr/>
        </p:nvPicPr>
        <p:blipFill>
          <a:blip r:embed="rId4"/>
          <a:srcRect t="14961" b="10234"/>
          <a:stretch>
            <a:fillRect/>
          </a:stretch>
        </p:blipFill>
        <p:spPr bwMode="auto">
          <a:xfrm>
            <a:off x="4114800" y="4343400"/>
            <a:ext cx="2286000" cy="1785938"/>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US" smtClean="0"/>
              <a:t>Yves Saint Laurent</a:t>
            </a:r>
          </a:p>
        </p:txBody>
      </p:sp>
      <p:sp>
        <p:nvSpPr>
          <p:cNvPr id="17410" name="Content Placeholder 2"/>
          <p:cNvSpPr>
            <a:spLocks noGrp="1"/>
          </p:cNvSpPr>
          <p:nvPr>
            <p:ph idx="1"/>
          </p:nvPr>
        </p:nvSpPr>
        <p:spPr/>
        <p:txBody>
          <a:bodyPr/>
          <a:lstStyle/>
          <a:p>
            <a:r>
              <a:rPr lang="en-US" sz="2400" smtClean="0">
                <a:solidFill>
                  <a:schemeClr val="bg1"/>
                </a:solidFill>
              </a:rPr>
              <a:t>He was one of the greatest fashion names in French history </a:t>
            </a:r>
          </a:p>
          <a:p>
            <a:r>
              <a:rPr lang="en-US" sz="2400" smtClean="0">
                <a:solidFill>
                  <a:schemeClr val="bg1"/>
                </a:solidFill>
              </a:rPr>
              <a:t>He is credited by being the first designer to use ethnic models in his runway shows and reference non-European looks in his work</a:t>
            </a:r>
          </a:p>
        </p:txBody>
      </p:sp>
      <p:pic>
        <p:nvPicPr>
          <p:cNvPr id="17411" name="Picture 3"/>
          <p:cNvPicPr>
            <a:picLocks noChangeAspect="1"/>
          </p:cNvPicPr>
          <p:nvPr/>
        </p:nvPicPr>
        <p:blipFill>
          <a:blip r:embed="rId2"/>
          <a:srcRect/>
          <a:stretch>
            <a:fillRect/>
          </a:stretch>
        </p:blipFill>
        <p:spPr bwMode="auto">
          <a:xfrm>
            <a:off x="6019800" y="3276600"/>
            <a:ext cx="2344738" cy="3048000"/>
          </a:xfrm>
          <a:prstGeom prst="rect">
            <a:avLst/>
          </a:prstGeom>
          <a:noFill/>
          <a:ln w="9525">
            <a:noFill/>
            <a:miter lim="800000"/>
            <a:headEnd/>
            <a:tailEnd/>
          </a:ln>
        </p:spPr>
      </p:pic>
      <p:pic>
        <p:nvPicPr>
          <p:cNvPr id="17414" name="Picture 6" descr="yves-saint-laurent-logo"/>
          <p:cNvPicPr>
            <a:picLocks noChangeAspect="1" noChangeArrowheads="1"/>
          </p:cNvPicPr>
          <p:nvPr/>
        </p:nvPicPr>
        <p:blipFill>
          <a:blip r:embed="rId3"/>
          <a:srcRect/>
          <a:stretch>
            <a:fillRect/>
          </a:stretch>
        </p:blipFill>
        <p:spPr bwMode="auto">
          <a:xfrm>
            <a:off x="3733800" y="3886200"/>
            <a:ext cx="1905000" cy="1471613"/>
          </a:xfrm>
          <a:prstGeom prst="rect">
            <a:avLst/>
          </a:prstGeom>
          <a:noFill/>
        </p:spPr>
      </p:pic>
      <p:pic>
        <p:nvPicPr>
          <p:cNvPr id="17416" name="Picture 8" descr="tumblr_lvsq1hHhIj1qfrtudo1_r3_500"/>
          <p:cNvPicPr>
            <a:picLocks noChangeAspect="1" noChangeArrowheads="1"/>
          </p:cNvPicPr>
          <p:nvPr/>
        </p:nvPicPr>
        <p:blipFill>
          <a:blip r:embed="rId4"/>
          <a:srcRect/>
          <a:stretch>
            <a:fillRect/>
          </a:stretch>
        </p:blipFill>
        <p:spPr bwMode="auto">
          <a:xfrm>
            <a:off x="685800" y="3505200"/>
            <a:ext cx="2695575" cy="2722563"/>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smtClean="0"/>
              <a:t>Christian Dior</a:t>
            </a:r>
          </a:p>
        </p:txBody>
      </p:sp>
      <p:sp>
        <p:nvSpPr>
          <p:cNvPr id="18434" name="Content Placeholder 2"/>
          <p:cNvSpPr>
            <a:spLocks noGrp="1"/>
          </p:cNvSpPr>
          <p:nvPr>
            <p:ph idx="1"/>
          </p:nvPr>
        </p:nvSpPr>
        <p:spPr/>
        <p:txBody>
          <a:bodyPr/>
          <a:lstStyle/>
          <a:p>
            <a:r>
              <a:rPr lang="en-US" sz="2800" smtClean="0">
                <a:solidFill>
                  <a:schemeClr val="bg1"/>
                </a:solidFill>
              </a:rPr>
              <a:t>His family had hoped he would become a diplomat, but he was much more interested in art and fashion</a:t>
            </a:r>
          </a:p>
          <a:p>
            <a:r>
              <a:rPr lang="en-US" sz="2800" smtClean="0">
                <a:solidFill>
                  <a:schemeClr val="bg1"/>
                </a:solidFill>
              </a:rPr>
              <a:t>He sold some of his fashion sketches outside his house for about 10 cents each.</a:t>
            </a:r>
          </a:p>
        </p:txBody>
      </p:sp>
      <p:pic>
        <p:nvPicPr>
          <p:cNvPr id="18435" name="Picture 3"/>
          <p:cNvPicPr>
            <a:picLocks noChangeAspect="1"/>
          </p:cNvPicPr>
          <p:nvPr/>
        </p:nvPicPr>
        <p:blipFill>
          <a:blip r:embed="rId2"/>
          <a:srcRect/>
          <a:stretch>
            <a:fillRect/>
          </a:stretch>
        </p:blipFill>
        <p:spPr bwMode="auto">
          <a:xfrm>
            <a:off x="3440113" y="3657600"/>
            <a:ext cx="2263775" cy="2667000"/>
          </a:xfrm>
          <a:prstGeom prst="rect">
            <a:avLst/>
          </a:prstGeom>
          <a:noFill/>
          <a:ln w="9525">
            <a:noFill/>
            <a:miter lim="800000"/>
            <a:headEnd/>
            <a:tailEnd/>
          </a:ln>
        </p:spPr>
      </p:pic>
      <p:pic>
        <p:nvPicPr>
          <p:cNvPr id="18438" name="Picture 6" descr="dior-quilted-cannage-bag"/>
          <p:cNvPicPr>
            <a:picLocks noChangeAspect="1" noChangeArrowheads="1"/>
          </p:cNvPicPr>
          <p:nvPr/>
        </p:nvPicPr>
        <p:blipFill>
          <a:blip r:embed="rId3"/>
          <a:srcRect/>
          <a:stretch>
            <a:fillRect/>
          </a:stretch>
        </p:blipFill>
        <p:spPr bwMode="auto">
          <a:xfrm>
            <a:off x="990600" y="3886200"/>
            <a:ext cx="1981200" cy="2324100"/>
          </a:xfrm>
          <a:prstGeom prst="rect">
            <a:avLst/>
          </a:prstGeom>
          <a:noFill/>
        </p:spPr>
      </p:pic>
      <p:pic>
        <p:nvPicPr>
          <p:cNvPr id="18440" name="Picture 8" descr="dior_logo"/>
          <p:cNvPicPr>
            <a:picLocks noChangeAspect="1" noChangeArrowheads="1"/>
          </p:cNvPicPr>
          <p:nvPr/>
        </p:nvPicPr>
        <p:blipFill>
          <a:blip r:embed="rId4"/>
          <a:srcRect l="5882" t="5595" r="5884" b="2975"/>
          <a:stretch>
            <a:fillRect/>
          </a:stretch>
        </p:blipFill>
        <p:spPr bwMode="auto">
          <a:xfrm>
            <a:off x="6096000" y="4191000"/>
            <a:ext cx="2667000" cy="14224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smtClean="0"/>
              <a:t>René Lacoste</a:t>
            </a:r>
          </a:p>
        </p:txBody>
      </p:sp>
      <p:sp>
        <p:nvSpPr>
          <p:cNvPr id="19458" name="Content Placeholder 2"/>
          <p:cNvSpPr>
            <a:spLocks noGrp="1"/>
          </p:cNvSpPr>
          <p:nvPr>
            <p:ph idx="1"/>
          </p:nvPr>
        </p:nvSpPr>
        <p:spPr/>
        <p:txBody>
          <a:bodyPr/>
          <a:lstStyle/>
          <a:p>
            <a:r>
              <a:rPr lang="en-US" smtClean="0">
                <a:solidFill>
                  <a:schemeClr val="bg1"/>
                </a:solidFill>
              </a:rPr>
              <a:t>He’s known worldwide for creating a famous tennis shirt that can be recognized by its signature crocodile symbol</a:t>
            </a:r>
          </a:p>
        </p:txBody>
      </p:sp>
      <p:pic>
        <p:nvPicPr>
          <p:cNvPr id="19459" name="Picture 3"/>
          <p:cNvPicPr>
            <a:picLocks noChangeAspect="1"/>
          </p:cNvPicPr>
          <p:nvPr/>
        </p:nvPicPr>
        <p:blipFill>
          <a:blip r:embed="rId2"/>
          <a:srcRect/>
          <a:stretch>
            <a:fillRect/>
          </a:stretch>
        </p:blipFill>
        <p:spPr bwMode="auto">
          <a:xfrm>
            <a:off x="2209800" y="3352800"/>
            <a:ext cx="4724400" cy="3000375"/>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t>Pierre Cardin</a:t>
            </a:r>
          </a:p>
        </p:txBody>
      </p:sp>
      <p:sp>
        <p:nvSpPr>
          <p:cNvPr id="20482" name="Content Placeholder 2"/>
          <p:cNvSpPr>
            <a:spLocks noGrp="1"/>
          </p:cNvSpPr>
          <p:nvPr>
            <p:ph idx="1"/>
          </p:nvPr>
        </p:nvSpPr>
        <p:spPr/>
        <p:txBody>
          <a:bodyPr/>
          <a:lstStyle/>
          <a:p>
            <a:r>
              <a:rPr lang="en-US" smtClean="0">
                <a:solidFill>
                  <a:schemeClr val="bg1"/>
                </a:solidFill>
              </a:rPr>
              <a:t>He invented the bubble dress in 1954</a:t>
            </a:r>
          </a:p>
        </p:txBody>
      </p:sp>
      <p:pic>
        <p:nvPicPr>
          <p:cNvPr id="20483" name="Picture 3"/>
          <p:cNvPicPr>
            <a:picLocks noChangeAspect="1"/>
          </p:cNvPicPr>
          <p:nvPr/>
        </p:nvPicPr>
        <p:blipFill>
          <a:blip r:embed="rId2"/>
          <a:srcRect/>
          <a:stretch>
            <a:fillRect/>
          </a:stretch>
        </p:blipFill>
        <p:spPr bwMode="auto">
          <a:xfrm>
            <a:off x="609600" y="3159125"/>
            <a:ext cx="3581400" cy="2481263"/>
          </a:xfrm>
          <a:prstGeom prst="rect">
            <a:avLst/>
          </a:prstGeom>
          <a:noFill/>
          <a:ln w="9525">
            <a:noFill/>
            <a:miter lim="800000"/>
            <a:headEnd/>
            <a:tailEnd/>
          </a:ln>
        </p:spPr>
      </p:pic>
      <p:pic>
        <p:nvPicPr>
          <p:cNvPr id="20485" name="Picture 5" descr="lush-bubble-dress_042808"/>
          <p:cNvPicPr>
            <a:picLocks noChangeAspect="1" noChangeArrowheads="1"/>
          </p:cNvPicPr>
          <p:nvPr/>
        </p:nvPicPr>
        <p:blipFill>
          <a:blip r:embed="rId3"/>
          <a:srcRect/>
          <a:stretch>
            <a:fillRect/>
          </a:stretch>
        </p:blipFill>
        <p:spPr bwMode="auto">
          <a:xfrm>
            <a:off x="5562600" y="2819400"/>
            <a:ext cx="2397125" cy="292417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Thierry Hermès</a:t>
            </a:r>
            <a:br>
              <a:rPr lang="en-US" smtClean="0"/>
            </a:br>
            <a:endParaRPr lang="en-US" smtClean="0"/>
          </a:p>
        </p:txBody>
      </p:sp>
      <p:sp>
        <p:nvSpPr>
          <p:cNvPr id="21506" name="Content Placeholder 2"/>
          <p:cNvSpPr>
            <a:spLocks noGrp="1"/>
          </p:cNvSpPr>
          <p:nvPr>
            <p:ph idx="1"/>
          </p:nvPr>
        </p:nvSpPr>
        <p:spPr/>
        <p:txBody>
          <a:bodyPr/>
          <a:lstStyle/>
          <a:p>
            <a:r>
              <a:rPr lang="en-US" sz="2800" smtClean="0">
                <a:solidFill>
                  <a:schemeClr val="bg1"/>
                </a:solidFill>
              </a:rPr>
              <a:t>Founded the Hermès fashion company that specializes in leather, accessories, perfume, and luxury goods</a:t>
            </a:r>
          </a:p>
          <a:p>
            <a:r>
              <a:rPr lang="en-US" sz="2800" smtClean="0">
                <a:solidFill>
                  <a:schemeClr val="bg1"/>
                </a:solidFill>
              </a:rPr>
              <a:t>The Hermes fashion company is most known for its famous scarves</a:t>
            </a:r>
          </a:p>
        </p:txBody>
      </p:sp>
      <p:pic>
        <p:nvPicPr>
          <p:cNvPr id="21507" name="Picture 3"/>
          <p:cNvPicPr>
            <a:picLocks noChangeAspect="1"/>
          </p:cNvPicPr>
          <p:nvPr/>
        </p:nvPicPr>
        <p:blipFill>
          <a:blip r:embed="rId2"/>
          <a:srcRect/>
          <a:stretch>
            <a:fillRect/>
          </a:stretch>
        </p:blipFill>
        <p:spPr bwMode="auto">
          <a:xfrm>
            <a:off x="5486400" y="3886200"/>
            <a:ext cx="1738313" cy="2486025"/>
          </a:xfrm>
          <a:prstGeom prst="rect">
            <a:avLst/>
          </a:prstGeom>
          <a:noFill/>
          <a:ln w="9525">
            <a:noFill/>
            <a:miter lim="800000"/>
            <a:headEnd/>
            <a:tailEnd/>
          </a:ln>
        </p:spPr>
      </p:pic>
      <p:pic>
        <p:nvPicPr>
          <p:cNvPr id="21509" name="Picture 5" descr="hermes_scarf"/>
          <p:cNvPicPr>
            <a:picLocks noChangeAspect="1" noChangeArrowheads="1"/>
          </p:cNvPicPr>
          <p:nvPr/>
        </p:nvPicPr>
        <p:blipFill>
          <a:blip r:embed="rId3"/>
          <a:srcRect/>
          <a:stretch>
            <a:fillRect/>
          </a:stretch>
        </p:blipFill>
        <p:spPr bwMode="auto">
          <a:xfrm>
            <a:off x="1371600" y="4191000"/>
            <a:ext cx="2362200" cy="210820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TotalTime>
  <Words>374</Words>
  <Application>Microsoft Office PowerPoint</Application>
  <PresentationFormat>On-screen Show (4:3)</PresentationFormat>
  <Paragraphs>50</Paragraphs>
  <Slides>16</Slides>
  <Notes>0</Notes>
  <HiddenSlides>0</HiddenSlides>
  <MMClips>0</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16</vt:i4>
      </vt:variant>
    </vt:vector>
  </HeadingPairs>
  <TitlesOfParts>
    <vt:vector size="19" baseType="lpstr">
      <vt:lpstr>Calibri</vt:lpstr>
      <vt:lpstr>Arial</vt:lpstr>
      <vt:lpstr>Office Theme</vt:lpstr>
      <vt:lpstr>French Fashion and Perfume</vt:lpstr>
      <vt:lpstr>Famous French Fashion Designers</vt:lpstr>
      <vt:lpstr>Coco Chanel</vt:lpstr>
      <vt:lpstr>Louis Vuitton</vt:lpstr>
      <vt:lpstr>Yves Saint Laurent</vt:lpstr>
      <vt:lpstr>Christian Dior</vt:lpstr>
      <vt:lpstr>René Lacoste</vt:lpstr>
      <vt:lpstr>Pierre Cardin</vt:lpstr>
      <vt:lpstr>Thierry Hermès </vt:lpstr>
      <vt:lpstr>Christian Lacroix</vt:lpstr>
      <vt:lpstr>Jean Paul Gaultier</vt:lpstr>
      <vt:lpstr>Famous French Fashion Trends</vt:lpstr>
      <vt:lpstr>French Perfume</vt:lpstr>
      <vt:lpstr>Lancôme Paris</vt:lpstr>
      <vt:lpstr>Cacharel</vt:lpstr>
      <vt:lpstr>Fashion Week in France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French Fashion and Perfume</dc:title>
  <dc:creator>PNHS Student</dc:creator>
  <cp:lastModifiedBy>porter</cp:lastModifiedBy>
  <cp:revision>19</cp:revision>
  <dcterms:created xsi:type="dcterms:W3CDTF">2012-09-14T16:37:21Z</dcterms:created>
  <dcterms:modified xsi:type="dcterms:W3CDTF">2012-09-23T17:13:53Z</dcterms:modified>
</cp:coreProperties>
</file>